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2"/>
  </p:notesMasterIdLst>
  <p:sldIdLst>
    <p:sldId id="256" r:id="rId2"/>
    <p:sldId id="270" r:id="rId3"/>
    <p:sldId id="259" r:id="rId4"/>
    <p:sldId id="260" r:id="rId5"/>
    <p:sldId id="288" r:id="rId6"/>
    <p:sldId id="289" r:id="rId7"/>
    <p:sldId id="290" r:id="rId8"/>
    <p:sldId id="272" r:id="rId9"/>
    <p:sldId id="263" r:id="rId10"/>
    <p:sldId id="280" r:id="rId11"/>
    <p:sldId id="279" r:id="rId12"/>
    <p:sldId id="281" r:id="rId13"/>
    <p:sldId id="264" r:id="rId14"/>
    <p:sldId id="276" r:id="rId15"/>
    <p:sldId id="287" r:id="rId16"/>
    <p:sldId id="285" r:id="rId17"/>
    <p:sldId id="291" r:id="rId18"/>
    <p:sldId id="266" r:id="rId19"/>
    <p:sldId id="292" r:id="rId20"/>
    <p:sldId id="268" r:id="rId21"/>
  </p:sldIdLst>
  <p:sldSz cx="12192000" cy="6858000"/>
  <p:notesSz cx="6858000" cy="9144000"/>
  <p:embeddedFontLst>
    <p:embeddedFont>
      <p:font typeface="Bahnschrift SemiBold" panose="020B0502040204020203" pitchFamily="34" charset="0"/>
      <p:bold r:id="rId23"/>
    </p:embeddedFont>
    <p:embeddedFont>
      <p:font typeface="Bodoni MT" panose="02070603080606020203" pitchFamily="18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veat" panose="020B0604020202020204" charset="0"/>
      <p:regular r:id="rId32"/>
      <p:bold r:id="rId33"/>
    </p:embeddedFont>
    <p:embeddedFont>
      <p:font typeface="Century Schoolbook" panose="02040604050505020304" pitchFamily="18" charset="0"/>
      <p:regular r:id="rId34"/>
      <p:bold r:id="rId35"/>
      <p:italic r:id="rId36"/>
      <p:boldItalic r:id="rId37"/>
    </p:embeddedFont>
    <p:embeddedFont>
      <p:font typeface="EB Garamond ExtraBold" panose="020B0604020202020204" charset="0"/>
      <p:bold r:id="rId38"/>
      <p:boldItalic r:id="rId39"/>
    </p:embeddedFont>
    <p:embeddedFont>
      <p:font typeface="Merriweather" panose="020B0604020202020204" charset="0"/>
      <p:regular r:id="rId40"/>
      <p:bold r:id="rId41"/>
      <p:italic r:id="rId42"/>
      <p:boldItalic r:id="rId43"/>
    </p:embeddedFont>
    <p:embeddedFont>
      <p:font typeface="Merriweather Black" panose="020B0604020202020204" charset="0"/>
      <p:bold r:id="rId44"/>
      <p:boldItalic r:id="rId45"/>
    </p:embeddedFont>
    <p:embeddedFont>
      <p:font typeface="Nunito Black" panose="020B0604020202020204" charset="0"/>
      <p:bold r:id="rId46"/>
      <p:boldItalic r:id="rId47"/>
    </p:embeddedFont>
    <p:embeddedFont>
      <p:font typeface="Playfair Display" panose="020B0604020202020204" charset="0"/>
      <p:regular r:id="rId48"/>
      <p:bold r:id="rId49"/>
      <p:italic r:id="rId50"/>
      <p:boldItalic r:id="rId51"/>
    </p:embeddedFont>
    <p:embeddedFont>
      <p:font typeface="Playfair Display Black" panose="020B0604020202020204" charset="0"/>
      <p:bold r:id="rId52"/>
      <p:boldItalic r:id="rId53"/>
    </p:embeddedFont>
    <p:embeddedFont>
      <p:font typeface="Spectral Medium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291" autoAdjust="0"/>
  </p:normalViewPr>
  <p:slideViewPr>
    <p:cSldViewPr snapToGrid="0">
      <p:cViewPr varScale="1">
        <p:scale>
          <a:sx n="72" d="100"/>
          <a:sy n="72" d="100"/>
        </p:scale>
        <p:origin x="81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font" Target="fonts/font20.fntdata"/><Relationship Id="rId47" Type="http://schemas.openxmlformats.org/officeDocument/2006/relationships/font" Target="fonts/font25.fntdata"/><Relationship Id="rId50" Type="http://schemas.openxmlformats.org/officeDocument/2006/relationships/font" Target="fonts/font28.fntdata"/><Relationship Id="rId55" Type="http://schemas.openxmlformats.org/officeDocument/2006/relationships/font" Target="fonts/font3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font" Target="fonts/font19.fntdata"/><Relationship Id="rId54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45" Type="http://schemas.openxmlformats.org/officeDocument/2006/relationships/font" Target="fonts/font23.fntdata"/><Relationship Id="rId53" Type="http://schemas.openxmlformats.org/officeDocument/2006/relationships/font" Target="fonts/font31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49" Type="http://schemas.openxmlformats.org/officeDocument/2006/relationships/font" Target="fonts/font27.fntdata"/><Relationship Id="rId57" Type="http://schemas.openxmlformats.org/officeDocument/2006/relationships/font" Target="fonts/font35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font" Target="fonts/font22.fntdata"/><Relationship Id="rId52" Type="http://schemas.openxmlformats.org/officeDocument/2006/relationships/font" Target="fonts/font30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font" Target="fonts/font21.fntdata"/><Relationship Id="rId48" Type="http://schemas.openxmlformats.org/officeDocument/2006/relationships/font" Target="fonts/font26.fntdata"/><Relationship Id="rId56" Type="http://schemas.openxmlformats.org/officeDocument/2006/relationships/font" Target="fonts/font34.fntdata"/><Relationship Id="rId8" Type="http://schemas.openxmlformats.org/officeDocument/2006/relationships/slide" Target="slides/slide7.xml"/><Relationship Id="rId51" Type="http://schemas.openxmlformats.org/officeDocument/2006/relationships/font" Target="fonts/font2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font" Target="fonts/font24.fntdata"/><Relationship Id="rId5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226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95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710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fb8dfffe6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fb8dfffe6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5fb8dfffe6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fb8dfffe6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fb8dfffe6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5fb8dfffe6_1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26150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fb8dfffe6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fb8dfffe6_1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5fb8dfffe6_1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3141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b8dfffe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fb8dfffe6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5fb8dfffe6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4450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b8dfffe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fb8dfffe6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5fb8dfffe6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4729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689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fb8dfffe6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fb8dfffe6_1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5fb8dfffe6_1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1515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fb8dfffe6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fb8dfffe6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5fb8dfffe6_1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2892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1033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ver Slide">
  <p:cSld name="Cover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>
            <a:spLocks noGrp="1"/>
          </p:cNvSpPr>
          <p:nvPr>
            <p:ph type="pic" idx="2"/>
          </p:nvPr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8" name="Google Shape;18;p2"/>
            <p:cNvSpPr/>
            <p:nvPr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2791372" y="2238426"/>
            <a:ext cx="6609256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3"/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109" name="Google Shape;109;p13"/>
            <p:cNvSpPr/>
            <p:nvPr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" name="Google Shape;112;p13"/>
          <p:cNvSpPr txBox="1">
            <a:spLocks noGrp="1"/>
          </p:cNvSpPr>
          <p:nvPr>
            <p:ph type="ctrTitle"/>
          </p:nvPr>
        </p:nvSpPr>
        <p:spPr>
          <a:xfrm>
            <a:off x="2791372" y="2238426"/>
            <a:ext cx="6609256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1"/>
          </p:nvPr>
        </p:nvSpPr>
        <p:spPr>
          <a:xfrm>
            <a:off x="2791372" y="3838627"/>
            <a:ext cx="6609256" cy="450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4"/>
          <p:cNvGrpSpPr/>
          <p:nvPr/>
        </p:nvGrpSpPr>
        <p:grpSpPr>
          <a:xfrm rot="10800000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116" name="Google Shape;116;p14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17" name="Google Shape;117;p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" name="Google Shape;118;p14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4"/>
          <p:cNvSpPr txBox="1"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4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14"/>
          <p:cNvSpPr txBox="1">
            <a:spLocks noGrp="1"/>
          </p:cNvSpPr>
          <p:nvPr>
            <p:ph type="body" idx="1"/>
          </p:nvPr>
        </p:nvSpPr>
        <p:spPr>
          <a:xfrm>
            <a:off x="4506094" y="4127455"/>
            <a:ext cx="4351911" cy="29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cap="none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/>
          <p:nvPr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5"/>
          <p:cNvSpPr/>
          <p:nvPr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5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5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5"/>
          <p:cNvSpPr txBox="1">
            <a:spLocks noGrp="1"/>
          </p:cNvSpPr>
          <p:nvPr>
            <p:ph type="body" idx="1"/>
          </p:nvPr>
        </p:nvSpPr>
        <p:spPr>
          <a:xfrm>
            <a:off x="571500" y="1431586"/>
            <a:ext cx="3467099" cy="436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15"/>
          <p:cNvSpPr txBox="1">
            <a:spLocks noGrp="1"/>
          </p:cNvSpPr>
          <p:nvPr>
            <p:ph type="body" idx="2"/>
          </p:nvPr>
        </p:nvSpPr>
        <p:spPr>
          <a:xfrm>
            <a:off x="8153394" y="1431586"/>
            <a:ext cx="3467106" cy="43612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/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2"/>
          </p:nvPr>
        </p:nvSpPr>
        <p:spPr>
          <a:xfrm>
            <a:off x="573882" y="2108201"/>
            <a:ext cx="3464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4659081" y="447789"/>
            <a:ext cx="2873833" cy="595795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6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3"/>
          </p:nvPr>
        </p:nvSpPr>
        <p:spPr>
          <a:xfrm>
            <a:off x="8153395" y="1061132"/>
            <a:ext cx="3464721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body" idx="4"/>
          </p:nvPr>
        </p:nvSpPr>
        <p:spPr>
          <a:xfrm>
            <a:off x="8153394" y="2108201"/>
            <a:ext cx="346472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/>
            </a:lvl2pPr>
            <a:lvl3pPr marL="1371600" lvl="2" indent="-30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/>
            </a:lvl3pPr>
            <a:lvl4pPr marL="1828800" lvl="3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/>
            </a:lvl4pPr>
            <a:lvl5pPr marL="2286000" lvl="4" indent="-29845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and Content">
  <p:cSld name="4_Title and Conten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"/>
          <p:cNvSpPr txBox="1">
            <a:spLocks noGrp="1"/>
          </p:cNvSpPr>
          <p:nvPr>
            <p:ph type="body" idx="1"/>
          </p:nvPr>
        </p:nvSpPr>
        <p:spPr>
          <a:xfrm>
            <a:off x="6400191" y="470641"/>
            <a:ext cx="5220309" cy="59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77" name="Google Shape;77;p8"/>
          <p:cNvGrpSpPr/>
          <p:nvPr/>
        </p:nvGrpSpPr>
        <p:grpSpPr>
          <a:xfrm>
            <a:off x="657060" y="435124"/>
            <a:ext cx="5134751" cy="6215741"/>
            <a:chOff x="252031" y="391887"/>
            <a:chExt cx="7433283" cy="6215741"/>
          </a:xfrm>
        </p:grpSpPr>
        <p:sp>
          <p:nvSpPr>
            <p:cNvPr id="78" name="Google Shape;78;p8"/>
            <p:cNvSpPr/>
            <p:nvPr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599167" y="1099002"/>
            <a:ext cx="4226024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body" idx="2"/>
          </p:nvPr>
        </p:nvSpPr>
        <p:spPr>
          <a:xfrm>
            <a:off x="599167" y="2145234"/>
            <a:ext cx="4226024" cy="3857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body" idx="3"/>
          </p:nvPr>
        </p:nvSpPr>
        <p:spPr>
          <a:xfrm>
            <a:off x="611804" y="1737564"/>
            <a:ext cx="4197802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5972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">
  <p:cSld name="Divider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>
            <a:spLocks noGrp="1"/>
          </p:cNvSpPr>
          <p:nvPr>
            <p:ph type="pic" idx="2"/>
          </p:nvPr>
        </p:nvSpPr>
        <p:spPr>
          <a:xfrm>
            <a:off x="2264229" y="0"/>
            <a:ext cx="9927771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883522" y="408327"/>
            <a:ext cx="5276606" cy="5768636"/>
            <a:chOff x="883522" y="408327"/>
            <a:chExt cx="5276606" cy="5768636"/>
          </a:xfrm>
        </p:grpSpPr>
        <p:sp>
          <p:nvSpPr>
            <p:cNvPr id="26" name="Google Shape;26;p3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7" name="Google Shape;27;p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" name="Google Shape;28;p3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838200" y="1501775"/>
            <a:ext cx="4351911" cy="2384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"/>
          </p:nvPr>
        </p:nvSpPr>
        <p:spPr>
          <a:xfrm>
            <a:off x="838199" y="3886241"/>
            <a:ext cx="4351910" cy="29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4383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Slide 2">
  <p:cSld name="Divider Slide 2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>
            <a:spLocks noGrp="1"/>
          </p:cNvSpPr>
          <p:nvPr>
            <p:ph type="pic" idx="2"/>
          </p:nvPr>
        </p:nvSpPr>
        <p:spPr>
          <a:xfrm>
            <a:off x="-71015" y="0"/>
            <a:ext cx="1226301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5" name="Google Shape;35;p4"/>
          <p:cNvGrpSpPr/>
          <p:nvPr/>
        </p:nvGrpSpPr>
        <p:grpSpPr>
          <a:xfrm rot="10800000">
            <a:off x="3581400" y="451189"/>
            <a:ext cx="5276606" cy="5768636"/>
            <a:chOff x="883522" y="408327"/>
            <a:chExt cx="5276606" cy="5768636"/>
          </a:xfrm>
        </p:grpSpPr>
        <p:sp>
          <p:nvSpPr>
            <p:cNvPr id="36" name="Google Shape;36;p4"/>
            <p:cNvSpPr/>
            <p:nvPr/>
          </p:nvSpPr>
          <p:spPr>
            <a:xfrm>
              <a:off x="1808217" y="1403690"/>
              <a:ext cx="4351911" cy="4773273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" name="Google Shape;37;p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139938" y="1088572"/>
              <a:ext cx="4572000" cy="457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38;p4"/>
            <p:cNvSpPr/>
            <p:nvPr/>
          </p:nvSpPr>
          <p:spPr>
            <a:xfrm>
              <a:off x="883522" y="408327"/>
              <a:ext cx="4351911" cy="4773273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" name="Google Shape;39;p4"/>
          <p:cNvSpPr txBox="1">
            <a:spLocks noGrp="1"/>
          </p:cNvSpPr>
          <p:nvPr>
            <p:ph type="title"/>
          </p:nvPr>
        </p:nvSpPr>
        <p:spPr>
          <a:xfrm>
            <a:off x="4506095" y="1742989"/>
            <a:ext cx="435191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body" idx="1"/>
          </p:nvPr>
        </p:nvSpPr>
        <p:spPr>
          <a:xfrm>
            <a:off x="4506094" y="4127455"/>
            <a:ext cx="4351910" cy="29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>
            <a:off x="609600" y="391887"/>
            <a:ext cx="7075714" cy="5878284"/>
          </a:xfrm>
          <a:prstGeom prst="rect">
            <a:avLst/>
          </a:prstGeom>
          <a:noFill/>
          <a:ln w="1270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5"/>
          <p:cNvSpPr/>
          <p:nvPr/>
        </p:nvSpPr>
        <p:spPr>
          <a:xfrm>
            <a:off x="6727371" y="54430"/>
            <a:ext cx="1238278" cy="655319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5"/>
          <p:cNvSpPr>
            <a:spLocks noGrp="1"/>
          </p:cNvSpPr>
          <p:nvPr>
            <p:ph type="pic" idx="2"/>
          </p:nvPr>
        </p:nvSpPr>
        <p:spPr>
          <a:xfrm>
            <a:off x="7097484" y="0"/>
            <a:ext cx="509451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979713" y="1181214"/>
            <a:ext cx="6117771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957943" y="655467"/>
            <a:ext cx="5769428" cy="570179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957943" y="2546851"/>
            <a:ext cx="5138057" cy="3396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/>
          </p:nvPr>
        </p:nvSpPr>
        <p:spPr>
          <a:xfrm>
            <a:off x="957943" y="1480457"/>
            <a:ext cx="5138057" cy="979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and Content">
  <p:cSld name="3_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>
            <a:spLocks noGrp="1"/>
          </p:cNvSpPr>
          <p:nvPr>
            <p:ph type="pic" idx="2"/>
          </p:nvPr>
        </p:nvSpPr>
        <p:spPr>
          <a:xfrm>
            <a:off x="1" y="0"/>
            <a:ext cx="724988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 flipH="1">
            <a:off x="4115984" y="252563"/>
            <a:ext cx="7433283" cy="5995838"/>
            <a:chOff x="252031" y="391887"/>
            <a:chExt cx="7433283" cy="6215741"/>
          </a:xfrm>
        </p:grpSpPr>
        <p:sp>
          <p:nvSpPr>
            <p:cNvPr id="56" name="Google Shape;56;p6"/>
            <p:cNvSpPr/>
            <p:nvPr/>
          </p:nvSpPr>
          <p:spPr>
            <a:xfrm>
              <a:off x="979713" y="1181214"/>
              <a:ext cx="6117771" cy="5426414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609600" y="391887"/>
              <a:ext cx="7075714" cy="5878284"/>
            </a:xfrm>
            <a:prstGeom prst="rect">
              <a:avLst/>
            </a:prstGeom>
            <a:noFill/>
            <a:ln w="1270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" name="Google Shape;59;p6"/>
          <p:cNvSpPr txBox="1">
            <a:spLocks noGrp="1"/>
          </p:cNvSpPr>
          <p:nvPr>
            <p:ph type="title"/>
          </p:nvPr>
        </p:nvSpPr>
        <p:spPr>
          <a:xfrm>
            <a:off x="5510539" y="916440"/>
            <a:ext cx="6117771" cy="573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6"/>
          <p:cNvSpPr txBox="1">
            <a:spLocks noGrp="1"/>
          </p:cNvSpPr>
          <p:nvPr>
            <p:ph type="body" idx="1"/>
          </p:nvPr>
        </p:nvSpPr>
        <p:spPr>
          <a:xfrm>
            <a:off x="5510539" y="1962673"/>
            <a:ext cx="6117771" cy="3676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3pPr>
            <a:lvl4pPr marL="1828800" lvl="3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4pPr>
            <a:lvl5pPr marL="2286000" lvl="4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body" idx="3"/>
          </p:nvPr>
        </p:nvSpPr>
        <p:spPr>
          <a:xfrm>
            <a:off x="5535810" y="1555002"/>
            <a:ext cx="6076915" cy="407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6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with Image">
  <p:cSld name="Comparison with Image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4887684" y="1431586"/>
            <a:ext cx="2873833" cy="5426414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7"/>
          <p:cNvSpPr txBox="1">
            <a:spLocks noGrp="1"/>
          </p:cNvSpPr>
          <p:nvPr>
            <p:ph type="body" idx="1"/>
          </p:nvPr>
        </p:nvSpPr>
        <p:spPr>
          <a:xfrm>
            <a:off x="573882" y="1061132"/>
            <a:ext cx="3464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2"/>
          </p:nvPr>
        </p:nvSpPr>
        <p:spPr>
          <a:xfrm>
            <a:off x="573882" y="2108201"/>
            <a:ext cx="3464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3"/>
          </p:nvPr>
        </p:nvSpPr>
        <p:spPr>
          <a:xfrm>
            <a:off x="8153400" y="1061132"/>
            <a:ext cx="3464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7"/>
          <p:cNvSpPr txBox="1">
            <a:spLocks noGrp="1"/>
          </p:cNvSpPr>
          <p:nvPr>
            <p:ph type="body" idx="4"/>
          </p:nvPr>
        </p:nvSpPr>
        <p:spPr>
          <a:xfrm>
            <a:off x="8153400" y="2108201"/>
            <a:ext cx="3464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 sz="1600"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marL="1371600" lvl="2" indent="-304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marL="1828800" lvl="3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marL="2286000" lvl="4" indent="-29845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7"/>
          <p:cNvSpPr/>
          <p:nvPr/>
        </p:nvSpPr>
        <p:spPr>
          <a:xfrm>
            <a:off x="4430484" y="0"/>
            <a:ext cx="2873833" cy="5426414"/>
          </a:xfrm>
          <a:prstGeom prst="rect">
            <a:avLst/>
          </a:prstGeom>
          <a:noFill/>
          <a:ln w="889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7"/>
          <p:cNvSpPr>
            <a:spLocks noGrp="1"/>
          </p:cNvSpPr>
          <p:nvPr>
            <p:ph type="pic" idx="5"/>
          </p:nvPr>
        </p:nvSpPr>
        <p:spPr>
          <a:xfrm>
            <a:off x="4659082" y="489291"/>
            <a:ext cx="2873833" cy="59209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title"/>
          </p:nvPr>
        </p:nvSpPr>
        <p:spPr>
          <a:xfrm>
            <a:off x="595884" y="0"/>
            <a:ext cx="3834596" cy="1124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 txBox="1">
            <a:spLocks noGrp="1"/>
          </p:cNvSpPr>
          <p:nvPr>
            <p:ph type="body" idx="1"/>
          </p:nvPr>
        </p:nvSpPr>
        <p:spPr>
          <a:xfrm>
            <a:off x="594519" y="1189038"/>
            <a:ext cx="11002962" cy="498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Char char="•"/>
              <a:defRPr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594519" y="0"/>
            <a:ext cx="11002962" cy="1189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  <a:defRPr sz="36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9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rge Image">
  <p:cSld name="Large Image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0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0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0"/>
          <p:cNvSpPr txBox="1"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Image">
  <p:cSld name="Title and Content with Imag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>
            <a:spLocks noGrp="1"/>
          </p:cNvSpPr>
          <p:nvPr>
            <p:ph type="pic" idx="2"/>
          </p:nvPr>
        </p:nvSpPr>
        <p:spPr>
          <a:xfrm>
            <a:off x="2264229" y="0"/>
            <a:ext cx="4919153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12"/>
          <p:cNvSpPr txBox="1">
            <a:spLocks noGrp="1"/>
          </p:cNvSpPr>
          <p:nvPr>
            <p:ph type="title"/>
          </p:nvPr>
        </p:nvSpPr>
        <p:spPr>
          <a:xfrm>
            <a:off x="437804" y="1676400"/>
            <a:ext cx="5196241" cy="3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2"/>
          <p:cNvSpPr txBox="1">
            <a:spLocks noGrp="1"/>
          </p:cNvSpPr>
          <p:nvPr>
            <p:ph type="body" idx="1"/>
          </p:nvPr>
        </p:nvSpPr>
        <p:spPr>
          <a:xfrm>
            <a:off x="7639394" y="365125"/>
            <a:ext cx="4114801" cy="5811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4" name="Google Shape;10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9938" y="1088572"/>
            <a:ext cx="4572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2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595884" y="0"/>
            <a:ext cx="11000232" cy="1188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595884" y="1188720"/>
            <a:ext cx="11000232" cy="498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>
              <a:gd name="adj" fmla="val 16667"/>
            </a:avLst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4" r:id="rId14"/>
    <p:sldLayoutId id="2147483665" r:id="rId15"/>
    <p:sldLayoutId id="2147483667" r:id="rId16"/>
    <p:sldLayoutId id="2147483668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F26B43"/>
          </p15:clr>
        </p15:guide>
        <p15:guide id="2" pos="73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0" descr="Triangular design of a roof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71015" y="0"/>
            <a:ext cx="12263015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167" name="Google Shape;167;p20"/>
          <p:cNvSpPr/>
          <p:nvPr/>
        </p:nvSpPr>
        <p:spPr>
          <a:xfrm>
            <a:off x="-71015" y="29028"/>
            <a:ext cx="12263015" cy="6858000"/>
          </a:xfrm>
          <a:prstGeom prst="rect">
            <a:avLst/>
          </a:prstGeom>
          <a:solidFill>
            <a:srgbClr val="2F334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8" name="Google Shape;168;p20"/>
          <p:cNvGrpSpPr/>
          <p:nvPr/>
        </p:nvGrpSpPr>
        <p:grpSpPr>
          <a:xfrm flipH="1">
            <a:off x="2076202" y="1487188"/>
            <a:ext cx="7324426" cy="3883615"/>
            <a:chOff x="252031" y="-22763"/>
            <a:chExt cx="7324426" cy="7269964"/>
          </a:xfrm>
        </p:grpSpPr>
        <p:sp>
          <p:nvSpPr>
            <p:cNvPr id="169" name="Google Shape;169;p20"/>
            <p:cNvSpPr/>
            <p:nvPr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0"/>
            <p:cNvSpPr/>
            <p:nvPr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0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72;p20"/>
          <p:cNvSpPr txBox="1">
            <a:spLocks noGrp="1"/>
          </p:cNvSpPr>
          <p:nvPr>
            <p:ph type="ctrTitle"/>
          </p:nvPr>
        </p:nvSpPr>
        <p:spPr>
          <a:xfrm>
            <a:off x="2555174" y="2299001"/>
            <a:ext cx="7027186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sz="3600" dirty="0">
                <a:latin typeface="Times New Roman"/>
                <a:ea typeface="Times New Roman"/>
                <a:cs typeface="Times New Roman"/>
                <a:sym typeface="Times New Roman"/>
              </a:rPr>
              <a:t>DATA QUALITY INITIATIVE</a:t>
            </a:r>
            <a:endParaRPr sz="36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2594547" y="3807102"/>
            <a:ext cx="66093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>
                <a:latin typeface="Caveat"/>
                <a:ea typeface="Caveat"/>
                <a:cs typeface="Caveat"/>
                <a:sym typeface="Caveat"/>
              </a:rPr>
              <a:t>A Step Towards Digitalization</a:t>
            </a:r>
            <a:endParaRPr dirty="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6C6573-C0A1-4480-8A6A-C602D5EBA619}"/>
              </a:ext>
            </a:extLst>
          </p:cNvPr>
          <p:cNvSpPr txBox="1"/>
          <p:nvPr/>
        </p:nvSpPr>
        <p:spPr>
          <a:xfrm>
            <a:off x="6879909" y="5341378"/>
            <a:ext cx="5303519" cy="1169551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Industry Supervisor:		Faculty Supervisor:</a:t>
            </a:r>
          </a:p>
          <a:p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Mr. Saket Gupta		Mr.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Sumit</a:t>
            </a:r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ahnschrift SemiBold" panose="020B0502040204020203" pitchFamily="34" charset="0"/>
              </a:rPr>
              <a:t>Miglani</a:t>
            </a:r>
            <a:endParaRPr lang="en-US" dirty="0">
              <a:solidFill>
                <a:schemeClr val="bg1"/>
              </a:solidFill>
              <a:latin typeface="Bahnschrift SemiBold" panose="020B0502040204020203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Commercial Manager		Assistant Professor, CSED</a:t>
            </a:r>
          </a:p>
          <a:p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Lufthansa Cargo		T.I.E.T.</a:t>
            </a:r>
          </a:p>
          <a:p>
            <a:r>
              <a:rPr lang="en-US" dirty="0">
                <a:solidFill>
                  <a:schemeClr val="bg1"/>
                </a:solidFill>
                <a:latin typeface="Bahnschrift SemiBold" panose="020B0502040204020203" pitchFamily="34" charset="0"/>
              </a:rPr>
              <a:t>New Delhi			Patiala	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9D108-72F7-4972-84C5-B7BBD1D6E8D3}"/>
              </a:ext>
            </a:extLst>
          </p:cNvPr>
          <p:cNvSpPr txBox="1"/>
          <p:nvPr/>
        </p:nvSpPr>
        <p:spPr>
          <a:xfrm>
            <a:off x="2555174" y="4955717"/>
            <a:ext cx="418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Project Tenure: 2</a:t>
            </a:r>
            <a:r>
              <a:rPr lang="en-US" baseline="30000" dirty="0">
                <a:solidFill>
                  <a:schemeClr val="bg1"/>
                </a:solidFill>
                <a:latin typeface="Century Schoolbook" panose="02040604050505020304" pitchFamily="18" charset="0"/>
              </a:rPr>
              <a:t>nd</a:t>
            </a:r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 January 2020 – 1</a:t>
            </a:r>
            <a:r>
              <a:rPr lang="en-US" baseline="30000" dirty="0">
                <a:solidFill>
                  <a:schemeClr val="bg1"/>
                </a:solidFill>
                <a:latin typeface="Century Schoolbook" panose="02040604050505020304" pitchFamily="18" charset="0"/>
              </a:rPr>
              <a:t>st</a:t>
            </a:r>
            <a:r>
              <a:rPr lang="en-US" dirty="0">
                <a:solidFill>
                  <a:schemeClr val="bg1"/>
                </a:solidFill>
                <a:latin typeface="Century Schoolbook" panose="02040604050505020304" pitchFamily="18" charset="0"/>
              </a:rPr>
              <a:t> July 2020</a:t>
            </a:r>
            <a:endParaRPr lang="en-IN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9EF53B1-4147-4499-A1C1-8323193F2FC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1054C"/>
              </a:clrFrom>
              <a:clrTo>
                <a:srgbClr val="01054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89708" y="1676751"/>
            <a:ext cx="2218978" cy="191668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4384632" y="2154319"/>
            <a:ext cx="4555128" cy="303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Process for </a:t>
            </a:r>
            <a:br>
              <a:rPr lang="en-US" dirty="0"/>
            </a:br>
            <a:r>
              <a:rPr lang="en-US" dirty="0"/>
              <a:t>e-AWB Acceptance </a:t>
            </a:r>
          </a:p>
        </p:txBody>
      </p:sp>
      <p:sp>
        <p:nvSpPr>
          <p:cNvPr id="273" name="Google Shape;273;p29" descr="Footer accent box"/>
          <p:cNvSpPr/>
          <p:nvPr/>
        </p:nvSpPr>
        <p:spPr>
          <a:xfrm flipH="1">
            <a:off x="11549400" y="6356350"/>
            <a:ext cx="642600" cy="501600"/>
          </a:xfrm>
          <a:prstGeom prst="snip1Rect">
            <a:avLst>
              <a:gd name="adj" fmla="val 16667"/>
            </a:avLst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11549268" y="6413649"/>
            <a:ext cx="6426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226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9" name="Google Shape;224;p24">
            <a:extLst>
              <a:ext uri="{FF2B5EF4-FFF2-40B4-BE49-F238E27FC236}">
                <a16:creationId xmlns:a16="http://schemas.microsoft.com/office/drawing/2014/main" id="{D14509EB-95A3-457A-BDD8-B6F717313FAE}"/>
              </a:ext>
            </a:extLst>
          </p:cNvPr>
          <p:cNvSpPr txBox="1"/>
          <p:nvPr/>
        </p:nvSpPr>
        <p:spPr>
          <a:xfrm>
            <a:off x="251789" y="1752348"/>
            <a:ext cx="5102087" cy="4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Freight Forwarder transmits FWB data to airline.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Airlines sends issues or acknowledgement to the freight forwarder.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Freight forwarder sends shipment along with pouch containing documents to final destination. 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5B1C3-D3E2-4CE7-A3BA-D98AD846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857" y="592556"/>
            <a:ext cx="6120143" cy="5413972"/>
          </a:xfrm>
          <a:prstGeom prst="rect">
            <a:avLst/>
          </a:prstGeom>
        </p:spPr>
      </p:pic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95701EB3-2A2D-4679-B055-86B909F613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6705" y="804591"/>
            <a:ext cx="4176186" cy="78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600" dirty="0">
                <a:latin typeface="Playfair Display"/>
                <a:ea typeface="Playfair Display"/>
                <a:cs typeface="Playfair Display"/>
                <a:sym typeface="Playfair Display"/>
              </a:rPr>
              <a:t>Process for e-AWB Acceptance</a:t>
            </a:r>
            <a:endParaRPr sz="36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82193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26705" y="804591"/>
            <a:ext cx="4176186" cy="781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600" dirty="0">
                <a:latin typeface="Playfair Display"/>
                <a:ea typeface="Playfair Display"/>
                <a:cs typeface="Playfair Display"/>
                <a:sym typeface="Playfair Display"/>
              </a:rPr>
              <a:t>Process for e-AWB Acceptance</a:t>
            </a:r>
            <a:endParaRPr sz="36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9" name="Google Shape;224;p24">
            <a:extLst>
              <a:ext uri="{FF2B5EF4-FFF2-40B4-BE49-F238E27FC236}">
                <a16:creationId xmlns:a16="http://schemas.microsoft.com/office/drawing/2014/main" id="{D14509EB-95A3-457A-BDD8-B6F717313FAE}"/>
              </a:ext>
            </a:extLst>
          </p:cNvPr>
          <p:cNvSpPr txBox="1"/>
          <p:nvPr/>
        </p:nvSpPr>
        <p:spPr>
          <a:xfrm>
            <a:off x="0" y="1752348"/>
            <a:ext cx="5367129" cy="4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Airline compares FWB as per XFHL and sends data about discrepancies.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Airlines determines if shipment qualifies as e-AWB.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Airlines determines if Agent is ECC or ECP*.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 FWB matches actual shipment, Airline system updated for RCS.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55B1C3-D3E2-4CE7-A3BA-D98AD8460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857" y="592556"/>
            <a:ext cx="6120143" cy="54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06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66461" y="592556"/>
            <a:ext cx="4282314" cy="112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600" dirty="0">
                <a:latin typeface="Playfair Display"/>
                <a:ea typeface="Playfair Display"/>
                <a:cs typeface="Playfair Display"/>
                <a:sym typeface="Playfair Display"/>
              </a:rPr>
              <a:t>Block Diagram</a:t>
            </a:r>
            <a:endParaRPr sz="36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8" name="Google Shape;258;p28"/>
          <p:cNvSpPr txBox="1">
            <a:spLocks noGrp="1"/>
          </p:cNvSpPr>
          <p:nvPr>
            <p:ph type="ftr" idx="11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18F53E-AC43-43C9-93F9-D289CAE96FA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257" y="0"/>
            <a:ext cx="35307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24;p24">
            <a:extLst>
              <a:ext uri="{FF2B5EF4-FFF2-40B4-BE49-F238E27FC236}">
                <a16:creationId xmlns:a16="http://schemas.microsoft.com/office/drawing/2014/main" id="{D14509EB-95A3-457A-BDD8-B6F717313FAE}"/>
              </a:ext>
            </a:extLst>
          </p:cNvPr>
          <p:cNvSpPr txBox="1"/>
          <p:nvPr/>
        </p:nvSpPr>
        <p:spPr>
          <a:xfrm>
            <a:off x="403915" y="1492550"/>
            <a:ext cx="4744860" cy="4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given block diagram defines the workflow of a paperless air-cargo process.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The process for shipment acceptance check is the main constituent of the project.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FFC0E-FF08-4806-94C4-76315504B8D2}"/>
              </a:ext>
            </a:extLst>
          </p:cNvPr>
          <p:cNvSpPr txBox="1"/>
          <p:nvPr/>
        </p:nvSpPr>
        <p:spPr>
          <a:xfrm>
            <a:off x="9516641" y="4417255"/>
            <a:ext cx="28979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odoni MT" panose="02070603080606020203" pitchFamily="18" charset="0"/>
              </a:rPr>
              <a:t>A full paperless air cargo process</a:t>
            </a:r>
            <a:endParaRPr lang="en-IN" sz="3600" dirty="0">
              <a:solidFill>
                <a:schemeClr val="bg1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49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>
            <a:spLocks noGrp="1"/>
          </p:cNvSpPr>
          <p:nvPr>
            <p:ph type="title"/>
          </p:nvPr>
        </p:nvSpPr>
        <p:spPr>
          <a:xfrm>
            <a:off x="4562367" y="2544150"/>
            <a:ext cx="4351800" cy="17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Relevant snapshots of the project</a:t>
            </a:r>
          </a:p>
        </p:txBody>
      </p:sp>
      <p:sp>
        <p:nvSpPr>
          <p:cNvPr id="273" name="Google Shape;273;p29" descr="Footer accent box"/>
          <p:cNvSpPr/>
          <p:nvPr/>
        </p:nvSpPr>
        <p:spPr>
          <a:xfrm flipH="1">
            <a:off x="11549400" y="6356350"/>
            <a:ext cx="642600" cy="501600"/>
          </a:xfrm>
          <a:prstGeom prst="snip1Rect">
            <a:avLst>
              <a:gd name="adj" fmla="val 16667"/>
            </a:avLst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9"/>
          <p:cNvSpPr txBox="1">
            <a:spLocks noGrp="1"/>
          </p:cNvSpPr>
          <p:nvPr>
            <p:ph type="sldNum" idx="12"/>
          </p:nvPr>
        </p:nvSpPr>
        <p:spPr>
          <a:xfrm>
            <a:off x="11549268" y="6413649"/>
            <a:ext cx="642600" cy="4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7236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9453490" y="0"/>
            <a:ext cx="2738386" cy="606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>
                <a:latin typeface="Merriweather" panose="020B0604020202020204" charset="0"/>
              </a:rPr>
            </a:br>
            <a:br>
              <a:rPr lang="en-US" dirty="0">
                <a:latin typeface="Merriweather" panose="020B0604020202020204" charset="0"/>
              </a:rPr>
            </a:br>
            <a:r>
              <a:rPr lang="en-US" dirty="0">
                <a:latin typeface="Merriweather" panose="020B0604020202020204" charset="0"/>
              </a:rPr>
              <a:t>1. DQI Sheet – </a:t>
            </a:r>
            <a:br>
              <a:rPr lang="en-US" dirty="0">
                <a:latin typeface="Merriweather" panose="020B0604020202020204" charset="0"/>
              </a:rPr>
            </a:br>
            <a:r>
              <a:rPr lang="en-US" dirty="0">
                <a:latin typeface="Merriweather" panose="020B0604020202020204" charset="0"/>
              </a:rPr>
              <a:t>To calculate deviation</a:t>
            </a:r>
            <a:endParaRPr dirty="0">
              <a:latin typeface="Merriweather" panose="020B0604020202020204" charset="0"/>
            </a:endParaRPr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600" cy="40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7D142-7B83-40E1-ADFC-0AF406369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495692" cy="697842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"/>
          <p:cNvSpPr txBox="1">
            <a:spLocks noGrp="1"/>
          </p:cNvSpPr>
          <p:nvPr>
            <p:ph type="title"/>
          </p:nvPr>
        </p:nvSpPr>
        <p:spPr>
          <a:xfrm>
            <a:off x="9791113" y="114138"/>
            <a:ext cx="2513297" cy="6062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3200" dirty="0">
                <a:latin typeface="Merriweather" panose="020B0604020202020204" charset="0"/>
              </a:rPr>
            </a:br>
            <a:br>
              <a:rPr lang="en-US" sz="3200" dirty="0">
                <a:latin typeface="Merriweather" panose="020B0604020202020204" charset="0"/>
              </a:rPr>
            </a:br>
            <a:br>
              <a:rPr lang="en-US" sz="3200" dirty="0">
                <a:latin typeface="Merriweather" panose="020B0604020202020204" charset="0"/>
              </a:rPr>
            </a:br>
            <a:r>
              <a:rPr lang="en-US" sz="3200" dirty="0">
                <a:latin typeface="Merriweather" panose="020B0604020202020204" charset="0"/>
              </a:rPr>
              <a:t>2. Error Code Sheet – </a:t>
            </a:r>
            <a:br>
              <a:rPr lang="en-US" sz="3200" dirty="0">
                <a:latin typeface="Merriweather" panose="020B0604020202020204" charset="0"/>
              </a:rPr>
            </a:br>
            <a:r>
              <a:rPr lang="en-US" sz="3200" dirty="0">
                <a:latin typeface="Merriweather" panose="020B0604020202020204" charset="0"/>
              </a:rPr>
              <a:t>To calculate magnitude of the deviation</a:t>
            </a:r>
            <a:endParaRPr sz="3200" dirty="0">
              <a:latin typeface="Merriweather" panose="020B0604020202020204" charset="0"/>
            </a:endParaRPr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600" cy="40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FF2ACF-9B93-491A-A7F8-C568487076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85"/>
          <a:stretch/>
        </p:blipFill>
        <p:spPr>
          <a:xfrm>
            <a:off x="0" y="0"/>
            <a:ext cx="993179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09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600" cy="40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390066" y="115201"/>
            <a:ext cx="3000000" cy="1634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Professional Learnings</a:t>
            </a:r>
            <a:endParaRPr sz="3600" b="1" dirty="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Google Shape;250;p27">
            <a:extLst>
              <a:ext uri="{FF2B5EF4-FFF2-40B4-BE49-F238E27FC236}">
                <a16:creationId xmlns:a16="http://schemas.microsoft.com/office/drawing/2014/main" id="{C2661A65-86DA-4579-BDDC-BD307DD72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73616" y="342110"/>
            <a:ext cx="7118253" cy="5873159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lvl="0"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Marketing and marketing analysis using IBM Cognos.</a:t>
            </a:r>
          </a:p>
          <a:p>
            <a:pPr lvl="0"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Monitoring and analyzing data related to customers.</a:t>
            </a:r>
          </a:p>
          <a:p>
            <a:pPr lvl="0"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Reporting sales and operations of a cargo airline.</a:t>
            </a:r>
          </a:p>
          <a:p>
            <a:pPr lvl="0"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 and display trend analysis using  Microsoft Excel and PowerPoint.</a:t>
            </a:r>
          </a:p>
          <a:p>
            <a:pPr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Gather data from various sources to develop customer performance reporting and competitor analysis.</a:t>
            </a:r>
          </a:p>
          <a:p>
            <a:pPr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Developing event planning strategies for various inside staff training and customer meets.</a:t>
            </a:r>
          </a:p>
          <a:p>
            <a:pPr indent="-381000">
              <a:buSzPts val="24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381000">
              <a:buSzPts val="24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81000">
              <a:buSzPts val="2400"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59FD33-56F1-462C-A547-7F56A774E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598" y="1918252"/>
            <a:ext cx="2685774" cy="15107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089C77-28BF-45C2-ACF4-DBDA9F0F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65461"/>
            <a:ext cx="2940509" cy="19597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CE58F79-3BF5-4075-A5F3-6264D9F92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074" y="4441710"/>
            <a:ext cx="2639645" cy="226026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A3640D-7026-40B8-B67C-B899FF6A8B2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247" y="2928273"/>
            <a:ext cx="4444369" cy="240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71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0"/>
          <p:cNvSpPr/>
          <p:nvPr/>
        </p:nvSpPr>
        <p:spPr>
          <a:xfrm flipH="1">
            <a:off x="8254574" y="4485350"/>
            <a:ext cx="3771600" cy="1818300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30"/>
          <p:cNvSpPr/>
          <p:nvPr/>
        </p:nvSpPr>
        <p:spPr>
          <a:xfrm>
            <a:off x="8441093" y="4610932"/>
            <a:ext cx="3750900" cy="224700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0"/>
          <p:cNvSpPr/>
          <p:nvPr/>
        </p:nvSpPr>
        <p:spPr>
          <a:xfrm>
            <a:off x="8625751" y="4729992"/>
            <a:ext cx="4423200" cy="17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lt1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Key Highlights</a:t>
            </a:r>
            <a:endParaRPr sz="3200" dirty="0">
              <a:solidFill>
                <a:schemeClr val="lt1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284" name="Google Shape;284;p30" descr="Footer accent box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>
              <a:gd name="adj" fmla="val 16667"/>
            </a:avLst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30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DAF042-4AAD-4697-B1A4-008CADEF74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53"/>
          <a:stretch/>
        </p:blipFill>
        <p:spPr>
          <a:xfrm>
            <a:off x="0" y="4649650"/>
            <a:ext cx="3993833" cy="2208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7F1E6F3-1B2A-4F80-BAE1-4574F535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230" y="81958"/>
            <a:ext cx="5906770" cy="41391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F98AC0-FE32-4B74-94BA-27BEDD014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4399" y="2769257"/>
            <a:ext cx="3935896" cy="26252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E39F11-CBA6-4E6D-8809-875FF66717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47" y="81958"/>
            <a:ext cx="6241983" cy="1948070"/>
          </a:xfrm>
          <a:prstGeom prst="rect">
            <a:avLst/>
          </a:prstGeom>
        </p:spPr>
      </p:pic>
      <p:pic>
        <p:nvPicPr>
          <p:cNvPr id="1026" name="Picture 2" descr="1000+ Paper To Digital Stock Images, Photos &amp; Vectors | Shutterstock">
            <a:extLst>
              <a:ext uri="{FF2B5EF4-FFF2-40B4-BE49-F238E27FC236}">
                <a16:creationId xmlns:a16="http://schemas.microsoft.com/office/drawing/2014/main" id="{19B96DEB-3717-43E1-B33D-B440B1E9C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6" b="13484"/>
          <a:stretch/>
        </p:blipFill>
        <p:spPr bwMode="auto">
          <a:xfrm>
            <a:off x="4842350" y="4819166"/>
            <a:ext cx="3412217" cy="199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6A9D8E-D96B-4F5E-8E2D-A515539428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3525" y="1948111"/>
            <a:ext cx="2438400" cy="278345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600" cy="40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7261964" y="505008"/>
            <a:ext cx="5105159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 algn="l"/>
            <a:r>
              <a:rPr lang="en-US" dirty="0">
                <a:latin typeface="Playfair Display"/>
                <a:ea typeface="Playfair Display"/>
                <a:cs typeface="Playfair Display"/>
                <a:sym typeface="Playfair Display"/>
              </a:rPr>
              <a:t>Feedback about Project Semester</a:t>
            </a: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730952" y="327852"/>
            <a:ext cx="6159620" cy="54731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Spectral Medium"/>
              </a:rPr>
              <a:t>Provided opportunity for personal and professional development.</a:t>
            </a:r>
          </a:p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Spectral Medium"/>
              </a:rPr>
              <a:t>Opportunity to work in a renowned multinational organization.</a:t>
            </a:r>
          </a:p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Spectral Medium"/>
              </a:rPr>
              <a:t>Helped enhance professional, technical and communication skills.</a:t>
            </a:r>
          </a:p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Spectral Medium"/>
              </a:rPr>
              <a:t>Opportunity to work under and seek guidance of highly experienced and trained professionals.</a:t>
            </a:r>
          </a:p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Spectral Medium"/>
              </a:rPr>
              <a:t>Well organized and well managed, as was evident by reaction to Covid-19 Crisis.</a:t>
            </a:r>
          </a:p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endParaRPr lang="en-US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>
              <a:buClr>
                <a:srgbClr val="FFFFFF"/>
              </a:buClr>
              <a:buSzPts val="2400"/>
              <a:buFont typeface="Calibri"/>
              <a:buChar char="●"/>
            </a:pPr>
            <a:endParaRPr lang="en-US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252C73-7445-492A-8CC6-A0A7672EF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61964" y="1683331"/>
            <a:ext cx="4937047" cy="438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615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20ECD44-A900-460A-8B98-F98668808A52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t="12157" b="12157"/>
          <a:stretch>
            <a:fillRect/>
          </a:stretch>
        </p:blipFill>
        <p:spPr>
          <a:xfrm>
            <a:off x="7173213" y="-29307"/>
            <a:ext cx="5138056" cy="691661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50C13-8763-4CB6-BA09-5F7D2810D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943" y="1398615"/>
            <a:ext cx="5138057" cy="5211033"/>
          </a:xfrm>
        </p:spPr>
        <p:txBody>
          <a:bodyPr/>
          <a:lstStyle/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Introduction to the company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Background of the project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Air </a:t>
            </a:r>
            <a:r>
              <a:rPr lang="en-US" sz="2000" dirty="0" err="1">
                <a:latin typeface="Bodoni MT" panose="02070603080606020203" pitchFamily="18" charset="0"/>
              </a:rPr>
              <a:t>WayBill</a:t>
            </a:r>
            <a:r>
              <a:rPr lang="en-US" sz="2000" dirty="0">
                <a:latin typeface="Bodoni MT" panose="02070603080606020203" pitchFamily="18" charset="0"/>
              </a:rPr>
              <a:t> vs e-AWB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Scope and Utility of the Project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Tools and Techniques Used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Process for e-AWB Acceptance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Block Diagram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Bodoni MT" panose="02070603080606020203" pitchFamily="18" charset="0"/>
              </a:rPr>
              <a:t>Relevant Snapshot of the project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Professional Learning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Key Highlights of the Project</a:t>
            </a:r>
          </a:p>
          <a:p>
            <a:pPr marL="5143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Bodoni MT" panose="02070603080606020203" pitchFamily="18" charset="0"/>
              </a:rPr>
              <a:t>Feedback</a:t>
            </a:r>
          </a:p>
          <a:p>
            <a:pPr marL="685800" lvl="1" indent="0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96FAC7-7919-42E3-B914-BCBE4A6D2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943" y="634086"/>
            <a:ext cx="5138057" cy="560627"/>
          </a:xfrm>
        </p:spPr>
        <p:txBody>
          <a:bodyPr/>
          <a:lstStyle/>
          <a:p>
            <a:r>
              <a:rPr lang="en-US" dirty="0"/>
              <a:t>Table of Contents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407DA9-85EE-4CC7-88D9-BEA9A1AEBB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141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2" descr="Triangular design ceiling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-71015" y="0"/>
            <a:ext cx="12263100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grpSp>
        <p:nvGrpSpPr>
          <p:cNvPr id="301" name="Google Shape;301;p32"/>
          <p:cNvGrpSpPr/>
          <p:nvPr/>
        </p:nvGrpSpPr>
        <p:grpSpPr>
          <a:xfrm flipH="1">
            <a:off x="2076202" y="1374276"/>
            <a:ext cx="7324426" cy="3883523"/>
            <a:chOff x="252031" y="-22763"/>
            <a:chExt cx="7324426" cy="7269964"/>
          </a:xfrm>
        </p:grpSpPr>
        <p:sp>
          <p:nvSpPr>
            <p:cNvPr id="302" name="Google Shape;302;p32"/>
            <p:cNvSpPr/>
            <p:nvPr/>
          </p:nvSpPr>
          <p:spPr>
            <a:xfrm>
              <a:off x="979714" y="1181211"/>
              <a:ext cx="6117771" cy="6065990"/>
            </a:xfrm>
            <a:prstGeom prst="rect">
              <a:avLst/>
            </a:prstGeom>
            <a:gradFill>
              <a:gsLst>
                <a:gs pos="0">
                  <a:srgbClr val="038B30">
                    <a:alpha val="69803"/>
                  </a:srgbClr>
                </a:gs>
                <a:gs pos="50000">
                  <a:srgbClr val="05EE55">
                    <a:alpha val="69803"/>
                  </a:srgbClr>
                </a:gs>
                <a:gs pos="100000">
                  <a:srgbClr val="C0F400">
                    <a:alpha val="69803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2"/>
            <p:cNvSpPr/>
            <p:nvPr/>
          </p:nvSpPr>
          <p:spPr>
            <a:xfrm>
              <a:off x="500743" y="-22763"/>
              <a:ext cx="7075714" cy="5878284"/>
            </a:xfrm>
            <a:prstGeom prst="rect">
              <a:avLst/>
            </a:prstGeom>
            <a:noFill/>
            <a:ln w="1270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2"/>
            <p:cNvSpPr/>
            <p:nvPr/>
          </p:nvSpPr>
          <p:spPr>
            <a:xfrm>
              <a:off x="252031" y="655467"/>
              <a:ext cx="6475341" cy="5701790"/>
            </a:xfrm>
            <a:prstGeom prst="rect">
              <a:avLst/>
            </a:prstGeom>
            <a:solidFill>
              <a:srgbClr val="2F334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32"/>
          <p:cNvSpPr txBox="1">
            <a:spLocks noGrp="1"/>
          </p:cNvSpPr>
          <p:nvPr>
            <p:ph type="ctrTitle"/>
          </p:nvPr>
        </p:nvSpPr>
        <p:spPr>
          <a:xfrm>
            <a:off x="2791372" y="2238426"/>
            <a:ext cx="6609256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06" name="Google Shape;306;p32"/>
          <p:cNvSpPr txBox="1">
            <a:spLocks noGrp="1"/>
          </p:cNvSpPr>
          <p:nvPr>
            <p:ph type="ftr" idx="4294967295"/>
          </p:nvPr>
        </p:nvSpPr>
        <p:spPr>
          <a:xfrm>
            <a:off x="595884" y="6468303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 a Footer</a:t>
            </a:r>
            <a:endParaRPr/>
          </a:p>
        </p:txBody>
      </p:sp>
      <p:sp>
        <p:nvSpPr>
          <p:cNvPr id="307" name="Google Shape;307;p32" descr="Footer accent box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>
              <a:gd name="adj" fmla="val 16667"/>
            </a:avLst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2"/>
          <p:cNvSpPr txBox="1">
            <a:spLocks noGrp="1"/>
          </p:cNvSpPr>
          <p:nvPr>
            <p:ph type="sldNum" idx="4294967295"/>
          </p:nvPr>
        </p:nvSpPr>
        <p:spPr>
          <a:xfrm>
            <a:off x="11549268" y="6413649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32"/>
          <p:cNvSpPr/>
          <p:nvPr/>
        </p:nvSpPr>
        <p:spPr>
          <a:xfrm flipH="1">
            <a:off x="6568347" y="4076700"/>
            <a:ext cx="5386800" cy="2131500"/>
          </a:xfrm>
          <a:prstGeom prst="rect">
            <a:avLst/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2"/>
          <p:cNvSpPr/>
          <p:nvPr/>
        </p:nvSpPr>
        <p:spPr>
          <a:xfrm>
            <a:off x="6834487" y="4223911"/>
            <a:ext cx="5357400" cy="2634000"/>
          </a:xfrm>
          <a:prstGeom prst="rect">
            <a:avLst/>
          </a:prstGeom>
          <a:solidFill>
            <a:srgbClr val="2F334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7015050" y="4700100"/>
            <a:ext cx="51768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Presented by:</a:t>
            </a:r>
            <a:endParaRPr sz="3200" dirty="0"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lang="en-US" sz="3200" dirty="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Mansi(401603019)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200" dirty="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BE-MBA 4</a:t>
            </a:r>
            <a:r>
              <a:rPr lang="en-US" sz="3200" baseline="30000" dirty="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th</a:t>
            </a:r>
            <a:r>
              <a:rPr lang="en-US" sz="3200" dirty="0">
                <a:solidFill>
                  <a:schemeClr val="lt1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 Year</a:t>
            </a:r>
            <a:endParaRPr sz="3200" dirty="0">
              <a:solidFill>
                <a:schemeClr val="lt1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 Black"/>
              <a:ea typeface="Nunito Black"/>
              <a:cs typeface="Nunito Black"/>
              <a:sym typeface="Nuni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0" y="304450"/>
            <a:ext cx="4320209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 algn="l"/>
            <a:r>
              <a:rPr lang="en-US" dirty="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Introduction to the </a:t>
            </a:r>
            <a:br>
              <a:rPr lang="en-US" dirty="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</a:br>
            <a:r>
              <a:rPr lang="en-US" dirty="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company</a:t>
            </a:r>
          </a:p>
        </p:txBody>
      </p:sp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5199566" y="684115"/>
            <a:ext cx="6815234" cy="39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lvl="0" indent="-381000">
              <a:spcBef>
                <a:spcPts val="0"/>
              </a:spcBef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Among the largest cargo airlines across the globe.</a:t>
            </a:r>
          </a:p>
          <a:p>
            <a:pPr lvl="0" indent="-381000">
              <a:spcBef>
                <a:spcPts val="0"/>
              </a:spcBef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cs typeface="Times New Roman"/>
                <a:sym typeface="Times New Roman"/>
              </a:rPr>
              <a:t>Germany’s Flag Carrier.</a:t>
            </a:r>
          </a:p>
          <a:p>
            <a:pPr lvl="0" indent="-381000">
              <a:spcBef>
                <a:spcPts val="0"/>
              </a:spcBef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cs typeface="Times New Roman"/>
                <a:sym typeface="Times New Roman"/>
              </a:rPr>
              <a:t>361 destinations in 3 European hubs.</a:t>
            </a:r>
          </a:p>
          <a:p>
            <a:pPr lvl="0" indent="-381000">
              <a:spcBef>
                <a:spcPts val="0"/>
              </a:spcBef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cs typeface="Times New Roman"/>
                <a:sym typeface="Times New Roman"/>
              </a:rPr>
              <a:t>Wholly owned subsidiary of Lufthansa AG.</a:t>
            </a:r>
          </a:p>
          <a:p>
            <a:pPr lvl="0" indent="-381000">
              <a:spcBef>
                <a:spcPts val="0"/>
              </a:spcBef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cs typeface="Times New Roman"/>
                <a:sym typeface="Times New Roman"/>
              </a:rPr>
              <a:t>Fleet consists of various aircrafts including McDonnel Douglas MD 11-F, 6 Boeing 777F, Airbus 359,etc. </a:t>
            </a:r>
          </a:p>
          <a:p>
            <a:pPr lvl="0" indent="-381000">
              <a:spcBef>
                <a:spcPts val="0"/>
              </a:spcBef>
              <a:buClr>
                <a:srgbClr val="FFFFFF"/>
              </a:buClr>
              <a:buSzPts val="2400"/>
              <a:buFont typeface="Times New Roman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cs typeface="Times New Roman"/>
                <a:sym typeface="Times New Roman"/>
              </a:rPr>
              <a:t>13 Freighters and air bellies of PAX flights sustain the functioning of Lufthansa Cargo.</a:t>
            </a:r>
          </a:p>
          <a:p>
            <a:pPr lvl="0" indent="-381000">
              <a:spcBef>
                <a:spcPts val="0"/>
              </a:spcBef>
              <a:buClr>
                <a:srgbClr val="FFFFFF"/>
              </a:buClr>
              <a:buSzPts val="2400"/>
              <a:buFont typeface="Times New Roman"/>
              <a:buChar char="●"/>
            </a:pPr>
            <a:endParaRPr lang="en-US" sz="2400" dirty="0">
              <a:solidFill>
                <a:srgbClr val="FFFFFF"/>
              </a:solidFill>
              <a:latin typeface="Times New Roman"/>
              <a:cs typeface="Times New Roman"/>
              <a:sym typeface="Times New Roman"/>
            </a:endParaRPr>
          </a:p>
          <a:p>
            <a:pPr lvl="0" indent="-381000">
              <a:spcBef>
                <a:spcPts val="0"/>
              </a:spcBef>
              <a:buClr>
                <a:srgbClr val="FFFFFF"/>
              </a:buClr>
              <a:buSzPts val="2400"/>
              <a:buFont typeface="Times New Roman"/>
              <a:buChar char="●"/>
            </a:pPr>
            <a:endParaRPr lang="en-US" sz="2400" dirty="0">
              <a:solidFill>
                <a:srgbClr val="FFFFFF"/>
              </a:solidFill>
              <a:latin typeface="Times New Roman"/>
              <a:cs typeface="Times New Roman"/>
              <a:sym typeface="Times New Roman"/>
            </a:endParaRPr>
          </a:p>
          <a:p>
            <a:pPr lvl="0" indent="-381000">
              <a:spcBef>
                <a:spcPts val="0"/>
              </a:spcBef>
              <a:buClr>
                <a:srgbClr val="FFFFFF"/>
              </a:buClr>
              <a:buSzPts val="2400"/>
              <a:buFont typeface="Times New Roman"/>
              <a:buChar char="●"/>
            </a:pPr>
            <a:endParaRPr lang="en-US" sz="2400" dirty="0">
              <a:solidFill>
                <a:srgbClr val="FFFFFF"/>
              </a:solidFill>
              <a:latin typeface="Times New Roman"/>
              <a:cs typeface="Times New Roman"/>
              <a:sym typeface="Times New Roman"/>
            </a:endParaRPr>
          </a:p>
          <a:p>
            <a:pPr marL="457200" lvl="0" indent="-38100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pectral Medium"/>
              <a:buChar char="●"/>
            </a:pPr>
            <a:endParaRPr lang="en-US" sz="2400" dirty="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Spectral Medium"/>
              <a:ea typeface="Spectral Medium"/>
              <a:cs typeface="Spectral Medium"/>
              <a:sym typeface="Spectral Medium"/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latin typeface="Spectral Medium"/>
              <a:ea typeface="Spectral Medium"/>
              <a:cs typeface="Spectral Medium"/>
              <a:sym typeface="Spectral Medium"/>
            </a:endParaRPr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6A3447-D891-4F9A-B760-5C3F1D45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697"/>
            <a:ext cx="3896751" cy="5665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175C16-26AE-405C-977F-8BD66B8D1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9702" y="5227497"/>
            <a:ext cx="4146453" cy="276430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342"/>
        </a:solidFill>
        <a:effectLst/>
      </p:bgPr>
    </p:bg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600" cy="40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6983338" y="183225"/>
            <a:ext cx="5105159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lvl="0" algn="l"/>
            <a:r>
              <a:rPr lang="en-US" dirty="0">
                <a:latin typeface="Playfair Display"/>
                <a:ea typeface="Playfair Display"/>
                <a:cs typeface="Playfair Display"/>
                <a:sym typeface="Playfair Display"/>
              </a:rPr>
              <a:t>Background of the Project</a:t>
            </a: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823718" y="261513"/>
            <a:ext cx="6159620" cy="604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pectral Medium"/>
                <a:cs typeface="Times New Roman" panose="02020603050405020304" pitchFamily="18" charset="0"/>
                <a:sym typeface="Spectral Medium"/>
              </a:rPr>
              <a:t>Air Waybill – Documents containing information related to the cargo transported.</a:t>
            </a:r>
          </a:p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pectral Medium"/>
                <a:cs typeface="Times New Roman" panose="02020603050405020304" pitchFamily="18" charset="0"/>
                <a:sym typeface="Spectral Medium"/>
              </a:rPr>
              <a:t>Documents sent along with cargo consist	    of 30 pages aimed to be converted to the digital form through e-AWB.</a:t>
            </a:r>
          </a:p>
          <a:p>
            <a:pPr marL="45720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pectral Medium"/>
                <a:cs typeface="Times New Roman" panose="02020603050405020304" pitchFamily="18" charset="0"/>
                <a:sym typeface="Spectral Medium"/>
              </a:rPr>
              <a:t>Done to replace Bilateral Agreements with Multilateral e-AWB Agreement by IATA.</a:t>
            </a:r>
          </a:p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pectral Medium"/>
                <a:cs typeface="Times New Roman" panose="02020603050405020304" pitchFamily="18" charset="0"/>
                <a:sym typeface="Spectral Medium"/>
              </a:rPr>
              <a:t>Provisioned by IATA for conversion of paper AWBs to e-AWB.</a:t>
            </a:r>
          </a:p>
          <a:p>
            <a:pPr marL="457200" lvl="0" indent="-381000">
              <a:lnSpc>
                <a:spcPct val="150000"/>
              </a:lnSpc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Spectral Medium"/>
                <a:cs typeface="Times New Roman" panose="02020603050405020304" pitchFamily="18" charset="0"/>
                <a:sym typeface="Spectral Medium"/>
              </a:rPr>
              <a:t>Study of FWB Error Reference and FWB Validation Rules.</a:t>
            </a:r>
            <a:endParaRPr lang="en-US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81000">
              <a:buClr>
                <a:srgbClr val="FFFFFF"/>
              </a:buClr>
              <a:buSzPts val="2400"/>
              <a:buFont typeface="Calibri"/>
              <a:buChar char="●"/>
            </a:pPr>
            <a:endParaRPr lang="en-US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6B51A1-8E35-4CAF-A0DA-9E612C292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122" y="1164938"/>
            <a:ext cx="4397718" cy="25887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05B0DA-4F16-42FB-A7B9-8B216DDAD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3951" y="3958833"/>
            <a:ext cx="4445520" cy="27159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 descr="Footer accent box"/>
          <p:cNvSpPr/>
          <p:nvPr/>
        </p:nvSpPr>
        <p:spPr>
          <a:xfrm flipH="1">
            <a:off x="11549269" y="6356350"/>
            <a:ext cx="642731" cy="501650"/>
          </a:xfrm>
          <a:prstGeom prst="snip1Rect">
            <a:avLst>
              <a:gd name="adj" fmla="val 16667"/>
            </a:avLst>
          </a:prstGeom>
          <a:gradFill>
            <a:gsLst>
              <a:gs pos="0">
                <a:srgbClr val="038B30">
                  <a:alpha val="69803"/>
                </a:srgbClr>
              </a:gs>
              <a:gs pos="50000">
                <a:srgbClr val="05EE55">
                  <a:alpha val="69803"/>
                </a:srgbClr>
              </a:gs>
              <a:gs pos="100000">
                <a:srgbClr val="C0F400">
                  <a:alpha val="6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1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" name="Google Shape;271;p29">
            <a:extLst>
              <a:ext uri="{FF2B5EF4-FFF2-40B4-BE49-F238E27FC236}">
                <a16:creationId xmlns:a16="http://schemas.microsoft.com/office/drawing/2014/main" id="{E56CF4C0-AE30-4119-A426-426F5919CAD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5388" y="1248268"/>
            <a:ext cx="4555128" cy="303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n-US" dirty="0"/>
              <a:t>Air Waybill </a:t>
            </a:r>
            <a:br>
              <a:rPr lang="en-US" dirty="0"/>
            </a:br>
            <a:r>
              <a:rPr lang="en-US" dirty="0"/>
              <a:t>vs </a:t>
            </a:r>
            <a:br>
              <a:rPr lang="en-US" dirty="0"/>
            </a:br>
            <a:r>
              <a:rPr lang="en-US" dirty="0"/>
              <a:t>e-AWB</a:t>
            </a:r>
          </a:p>
        </p:txBody>
      </p:sp>
    </p:spTree>
    <p:extLst>
      <p:ext uri="{BB962C8B-B14F-4D97-AF65-F5344CB8AC3E}">
        <p14:creationId xmlns:p14="http://schemas.microsoft.com/office/powerpoint/2010/main" val="3684575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66461" y="592556"/>
            <a:ext cx="4282314" cy="112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sz="3600" dirty="0">
                <a:latin typeface="Playfair Display"/>
                <a:ea typeface="Playfair Display"/>
                <a:cs typeface="Playfair Display"/>
                <a:sym typeface="Playfair Display"/>
              </a:rPr>
              <a:t>Air Waybill</a:t>
            </a:r>
            <a:endParaRPr sz="3600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731" cy="407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9" name="Google Shape;224;p24">
            <a:extLst>
              <a:ext uri="{FF2B5EF4-FFF2-40B4-BE49-F238E27FC236}">
                <a16:creationId xmlns:a16="http://schemas.microsoft.com/office/drawing/2014/main" id="{D14509EB-95A3-457A-BDD8-B6F717313FAE}"/>
              </a:ext>
            </a:extLst>
          </p:cNvPr>
          <p:cNvSpPr txBox="1"/>
          <p:nvPr/>
        </p:nvSpPr>
        <p:spPr>
          <a:xfrm>
            <a:off x="265043" y="1492550"/>
            <a:ext cx="4883732" cy="48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a “contract of carriage” between “shipper” and “carrier”.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Contains details about Shipper, Consignee, Airline, Gross and Chargeable Weight, amount, etc.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-US" sz="2400" baseline="30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copy(green) belongs to issuer.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-US" sz="2400" baseline="30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nd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copy(pink) goes to receiver.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-US" sz="2400" baseline="30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rd</a:t>
            </a: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copy(blue) goes to shipper.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endParaRPr sz="2400" dirty="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F67F75-4C25-40C9-A1CF-EDEBE6467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127" y="-44450"/>
            <a:ext cx="4934022" cy="690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58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FC6B7-8D5E-4BC8-8003-92A62E2B0E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8" name="Google Shape;257;p28">
            <a:extLst>
              <a:ext uri="{FF2B5EF4-FFF2-40B4-BE49-F238E27FC236}">
                <a16:creationId xmlns:a16="http://schemas.microsoft.com/office/drawing/2014/main" id="{D5D48024-28FA-447E-862E-78B1A1D23269}"/>
              </a:ext>
            </a:extLst>
          </p:cNvPr>
          <p:cNvSpPr txBox="1">
            <a:spLocks/>
          </p:cNvSpPr>
          <p:nvPr/>
        </p:nvSpPr>
        <p:spPr>
          <a:xfrm>
            <a:off x="3871080" y="2108201"/>
            <a:ext cx="4282314" cy="1123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  <a:defRPr sz="2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200"/>
            </a:pPr>
            <a:r>
              <a:rPr lang="en-US" sz="3600" dirty="0">
                <a:latin typeface="Playfair Display"/>
                <a:ea typeface="Playfair Display"/>
                <a:cs typeface="Playfair Display"/>
                <a:sym typeface="Playfair Display"/>
              </a:rPr>
              <a:t>Format </a:t>
            </a:r>
          </a:p>
          <a:p>
            <a:pPr>
              <a:buSzPts val="3200"/>
            </a:pPr>
            <a:r>
              <a:rPr lang="en-US" sz="3600" dirty="0">
                <a:latin typeface="Playfair Display"/>
                <a:ea typeface="Playfair Display"/>
                <a:cs typeface="Playfair Display"/>
                <a:sym typeface="Playfair Display"/>
              </a:rPr>
              <a:t>of data </a:t>
            </a:r>
          </a:p>
          <a:p>
            <a:pPr>
              <a:buSzPts val="3200"/>
            </a:pPr>
            <a:r>
              <a:rPr lang="en-US" sz="3600" dirty="0">
                <a:latin typeface="Playfair Display"/>
                <a:ea typeface="Playfair Display"/>
                <a:cs typeface="Playfair Display"/>
                <a:sym typeface="Playfair Display"/>
              </a:rPr>
              <a:t>required for </a:t>
            </a:r>
          </a:p>
          <a:p>
            <a:pPr>
              <a:buSzPts val="3200"/>
            </a:pPr>
            <a:r>
              <a:rPr lang="en-US" sz="3600" dirty="0">
                <a:latin typeface="Playfair Display"/>
                <a:ea typeface="Playfair Display"/>
                <a:cs typeface="Playfair Display"/>
                <a:sym typeface="Playfair Display"/>
              </a:rPr>
              <a:t>e-AWB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EF96BE-1D69-4C69-B864-24912CA0F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1" r="40299"/>
          <a:stretch/>
        </p:blipFill>
        <p:spPr>
          <a:xfrm>
            <a:off x="7940942" y="489481"/>
            <a:ext cx="4083532" cy="587903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488713F-3A98-4DDB-BED0-61FCFDF28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4505"/>
            <a:ext cx="4318411" cy="60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93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600" cy="40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7430997" y="470175"/>
            <a:ext cx="4657500" cy="5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n-US" dirty="0">
                <a:latin typeface="Playfair Display"/>
                <a:ea typeface="Playfair Display"/>
                <a:cs typeface="Playfair Display"/>
                <a:sym typeface="Playfair Display"/>
              </a:rPr>
              <a:t>Scope and utility of the project</a:t>
            </a:r>
            <a:endParaRPr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24" name="Google Shape;224;p24"/>
          <p:cNvSpPr txBox="1"/>
          <p:nvPr/>
        </p:nvSpPr>
        <p:spPr>
          <a:xfrm>
            <a:off x="536713" y="470174"/>
            <a:ext cx="6500191" cy="5625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Scope pertains to all manually transmitted data that can be transmitted electronically.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MAWB to be replaced by FWB.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achieve IATA prescribed rate of             e-AWB penetration by reducing dependence  on paper AWB.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prescribe the special handling code –ECC or ECP* to the forwarder.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Calibri"/>
              <a:buChar char="●"/>
            </a:pPr>
            <a:r>
              <a:rPr lang="en-US" sz="24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Allows aircraft capacity to be used efficiently as space occupied by paper is reduced.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8F10FA-1F38-4D41-BB62-B4C75FED449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501" y="1346654"/>
            <a:ext cx="4734368" cy="208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52F18-4132-4BC9-B459-E70CB13E9B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15427"/>
          <a:stretch/>
        </p:blipFill>
        <p:spPr>
          <a:xfrm>
            <a:off x="7430997" y="3935184"/>
            <a:ext cx="4816330" cy="247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925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226236" y="1173895"/>
            <a:ext cx="3782700" cy="573900"/>
          </a:xfrm>
          <a:prstGeom prst="rect">
            <a:avLst/>
          </a:prstGeom>
        </p:spPr>
        <p:txBody>
          <a:bodyPr spcFirstLastPara="1" wrap="square" lIns="0" tIns="45700" rIns="0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erriweather"/>
                <a:ea typeface="Merriweather"/>
                <a:cs typeface="Merriweather"/>
                <a:sym typeface="Merriweather"/>
              </a:rPr>
              <a:t>Tools </a:t>
            </a:r>
            <a:br>
              <a:rPr lang="en-US" dirty="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dirty="0">
                <a:latin typeface="Merriweather"/>
                <a:ea typeface="Merriweather"/>
                <a:cs typeface="Merriweather"/>
                <a:sym typeface="Merriweather"/>
              </a:rPr>
              <a:t>and </a:t>
            </a:r>
            <a:br>
              <a:rPr lang="en-US" dirty="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dirty="0">
                <a:latin typeface="Merriweather"/>
                <a:ea typeface="Merriweather"/>
                <a:cs typeface="Merriweather"/>
                <a:sym typeface="Merriweather"/>
              </a:rPr>
              <a:t>Techniques </a:t>
            </a:r>
            <a:br>
              <a:rPr lang="en-US" dirty="0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en-US" dirty="0">
                <a:latin typeface="Merriweather"/>
                <a:ea typeface="Merriweather"/>
                <a:cs typeface="Merriweather"/>
                <a:sym typeface="Merriweather"/>
              </a:rPr>
              <a:t>used</a:t>
            </a:r>
            <a:endParaRPr dirty="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5190978" y="503380"/>
            <a:ext cx="7000891" cy="4984800"/>
          </a:xfrm>
          <a:prstGeom prst="rect">
            <a:avLst/>
          </a:prstGeom>
        </p:spPr>
        <p:txBody>
          <a:bodyPr spcFirstLastPara="1" wrap="square" lIns="0" tIns="45700" rIns="0" bIns="45700" anchor="t" anchorCtr="0">
            <a:noAutofit/>
          </a:bodyPr>
          <a:lstStyle/>
          <a:p>
            <a:pPr lvl="0"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Excel.</a:t>
            </a:r>
          </a:p>
          <a:p>
            <a:pPr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PowerPoint.</a:t>
            </a:r>
          </a:p>
          <a:p>
            <a:pPr lvl="0"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Word.</a:t>
            </a:r>
          </a:p>
          <a:p>
            <a:pPr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IBM Cognos Analytics.</a:t>
            </a:r>
          </a:p>
          <a:p>
            <a:pPr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In-house applications to view Manual and e-AWBs.</a:t>
            </a:r>
          </a:p>
          <a:p>
            <a:pPr lvl="0"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In-house reporting tools to access customer data.</a:t>
            </a:r>
          </a:p>
          <a:p>
            <a:pPr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In-house reporting tools to analyze consumer data.</a:t>
            </a:r>
          </a:p>
          <a:p>
            <a:pPr indent="-381000">
              <a:buSzPts val="2400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In-house reporting tools to access shipments status.</a:t>
            </a:r>
          </a:p>
          <a:p>
            <a:pPr indent="-381000">
              <a:buSzPts val="2400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indent="-381000">
              <a:buSzPts val="2400"/>
            </a:pP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Google Shape;252;p27"/>
          <p:cNvSpPr txBox="1">
            <a:spLocks noGrp="1"/>
          </p:cNvSpPr>
          <p:nvPr>
            <p:ph type="sldNum" idx="12"/>
          </p:nvPr>
        </p:nvSpPr>
        <p:spPr>
          <a:xfrm>
            <a:off x="11549269" y="6405746"/>
            <a:ext cx="642600" cy="407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351CDF-F1A1-40DC-8673-99AB817EF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841" y="463632"/>
            <a:ext cx="2063878" cy="2012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4953FF-F161-4148-ADD5-035CD9A6DE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520" y="2664975"/>
            <a:ext cx="3621416" cy="20370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740C71-1C7E-4027-BF37-ED4D894DE1A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5" r="65423" b="42537"/>
          <a:stretch/>
        </p:blipFill>
        <p:spPr>
          <a:xfrm>
            <a:off x="2437164" y="4773966"/>
            <a:ext cx="1720436" cy="20394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3C189F3-B471-4ABD-A5E9-7E6A2C0881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5352" b="42537"/>
          <a:stretch/>
        </p:blipFill>
        <p:spPr>
          <a:xfrm>
            <a:off x="-178089" y="4917851"/>
            <a:ext cx="1561178" cy="18209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1C49C37-5157-4628-895D-FC2C2F3DB2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4855" r="31053" b="42537"/>
          <a:stretch/>
        </p:blipFill>
        <p:spPr>
          <a:xfrm>
            <a:off x="1082700" y="4773964"/>
            <a:ext cx="1720437" cy="203948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C0F400"/>
      </a:accent1>
      <a:accent2>
        <a:srgbClr val="05D74D"/>
      </a:accent2>
      <a:accent3>
        <a:srgbClr val="2F3342"/>
      </a:accent3>
      <a:accent4>
        <a:srgbClr val="038B30"/>
      </a:accent4>
      <a:accent5>
        <a:srgbClr val="05EE55"/>
      </a:accent5>
      <a:accent6>
        <a:srgbClr val="70AD47"/>
      </a:accent6>
      <a:hlink>
        <a:srgbClr val="05D74D"/>
      </a:hlink>
      <a:folHlink>
        <a:srgbClr val="C0F4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5722</TotalTime>
  <Words>778</Words>
  <Application>Microsoft Office PowerPoint</Application>
  <PresentationFormat>Widescreen</PresentationFormat>
  <Paragraphs>467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5" baseType="lpstr">
      <vt:lpstr>Spectral Medium</vt:lpstr>
      <vt:lpstr>Merriweather</vt:lpstr>
      <vt:lpstr>Bahnschrift SemiBold</vt:lpstr>
      <vt:lpstr>Times New Roman</vt:lpstr>
      <vt:lpstr>Merriweather Black</vt:lpstr>
      <vt:lpstr>Playfair Display Black</vt:lpstr>
      <vt:lpstr>Century Schoolbook</vt:lpstr>
      <vt:lpstr>EB Garamond ExtraBold</vt:lpstr>
      <vt:lpstr>Calibri</vt:lpstr>
      <vt:lpstr>Nunito Black</vt:lpstr>
      <vt:lpstr>Bodoni MT</vt:lpstr>
      <vt:lpstr>Caveat</vt:lpstr>
      <vt:lpstr>Arial</vt:lpstr>
      <vt:lpstr>Playfair Display</vt:lpstr>
      <vt:lpstr>Office Theme</vt:lpstr>
      <vt:lpstr>DATA QUALITY INITIATIVE</vt:lpstr>
      <vt:lpstr>Table of Contents</vt:lpstr>
      <vt:lpstr>Introduction to the  company</vt:lpstr>
      <vt:lpstr>Background of the Project</vt:lpstr>
      <vt:lpstr>Air Waybill  vs  e-AWB</vt:lpstr>
      <vt:lpstr>Air Waybill</vt:lpstr>
      <vt:lpstr>PowerPoint Presentation</vt:lpstr>
      <vt:lpstr>Scope and utility of the project</vt:lpstr>
      <vt:lpstr>Tools  and  Techniques  used</vt:lpstr>
      <vt:lpstr>Process for  e-AWB Acceptance </vt:lpstr>
      <vt:lpstr>Process for e-AWB Acceptance</vt:lpstr>
      <vt:lpstr>Process for e-AWB Acceptance</vt:lpstr>
      <vt:lpstr>Block Diagram</vt:lpstr>
      <vt:lpstr>Relevant snapshots of the project</vt:lpstr>
      <vt:lpstr>  1. DQI Sheet –  To calculate deviation</vt:lpstr>
      <vt:lpstr>   2. Error Code Sheet –  To calculate magnitude of the deviation</vt:lpstr>
      <vt:lpstr>PowerPoint Presentation</vt:lpstr>
      <vt:lpstr>PowerPoint Presentation</vt:lpstr>
      <vt:lpstr>Feedback about Project Semester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QUALITY INITIATIVE</dc:title>
  <dc:creator>Mansi Potter</dc:creator>
  <cp:lastModifiedBy>Mansi Potter</cp:lastModifiedBy>
  <cp:revision>26</cp:revision>
  <dcterms:modified xsi:type="dcterms:W3CDTF">2020-07-02T07:59:37Z</dcterms:modified>
</cp:coreProperties>
</file>